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258" r:id="rId5"/>
    <p:sldId id="259" r:id="rId6"/>
    <p:sldId id="262" r:id="rId7"/>
    <p:sldId id="288" r:id="rId8"/>
    <p:sldId id="299" r:id="rId9"/>
    <p:sldId id="336" r:id="rId10"/>
    <p:sldId id="340" r:id="rId11"/>
    <p:sldId id="276" r:id="rId12"/>
    <p:sldId id="283" r:id="rId13"/>
    <p:sldId id="348" r:id="rId14"/>
    <p:sldId id="290" r:id="rId15"/>
    <p:sldId id="347" r:id="rId16"/>
    <p:sldId id="350" r:id="rId17"/>
    <p:sldId id="346" r:id="rId18"/>
    <p:sldId id="349" r:id="rId19"/>
    <p:sldId id="352" r:id="rId20"/>
    <p:sldId id="351" r:id="rId21"/>
    <p:sldId id="353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1DA3-CC64-4330-A9F7-90DA5478F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05DA5-313C-420D-9598-F8B909D87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074-D810-4973-986C-4DE2508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4C42-D45F-4B6C-87EC-E791412F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960F-266D-4A0F-AB54-7B429692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FE4E-947F-4D69-8BB3-3FF92FFB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8CE2-61F3-4C7F-9302-16D394D1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AD86-5FB3-48D3-8459-C775163F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01D7-50DA-45D4-877B-338E1C1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7E93-F935-4A86-94FE-20AB50F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21807-DECC-410E-A909-97878F21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DC762-35E8-44AA-87E9-E23D4442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7332-CA96-427A-9F02-F4B602F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0E12-40F9-4D88-A611-1EA1492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A941-803A-4EE5-AA8F-58BACCA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1044-BBC3-4F89-94F4-29F806FA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C71B-ADA6-4BD2-AC0B-61AB191B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D276-A958-429A-8BAF-09A57016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5480-56B4-4724-B496-8F4EB836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C3E0-56D1-42C3-9C6C-7B175D4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0A48-8922-4C71-AA4D-1B667D31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7F64-2F4E-4B88-AF34-1DA20352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E499-3C55-48E2-A760-7E9A1928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201C-5ECE-44FB-807D-82BC442B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4EFD-8556-43EA-8248-931E1E32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7EA-DC64-470F-8652-9164B50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DA1A-D3F8-45FB-AC17-644327B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C7DA7-FDD3-4F18-A2C4-5D52E5B7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CFB4-4721-46FE-96B2-B9EB67F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F986-5B55-463A-B76C-1044F066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AFCD-B5FE-4FF3-B802-B062623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4AF-9A53-435A-8633-B584F880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3EFB-36B8-4C14-8094-CDDE88E5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C72C7-6AE4-4968-8AA2-C9E3F8FE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F36F2-8EFA-4DFC-A6F1-056198B7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92E09-BCA6-44EB-A0CA-30D1A018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9D9CE-BB16-4803-A764-6D279F04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9F8D7-68CA-45B8-AFF7-3C9BC951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6B7BA-F1CE-403E-BA44-DE5288A6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4926-504C-49D7-AE68-C6434CD0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00E2-7FF4-4CCE-8C92-3CC95E9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73CA-840D-49F6-909A-6F04C65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DB732-3342-4BB6-8999-DCD02EF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06A7F-5821-4D54-A52C-3E58678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8ADA6-EF88-487D-BFF8-D86D6D73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4E3D9-DDCB-45AC-A5E0-D89EABB5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281-4BD3-4F51-A603-8568F39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0D60-771F-4E1B-B990-3CC0F392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6D968-E791-4F11-8860-DC81F9EF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1675A-9425-4A5F-BD75-97B43F1E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FEC7-2235-4F4C-9129-B5C7CEB0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EDBE4-75D2-4DB9-8B99-92ADEA0C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5F9D-9155-48C4-B84C-BA38E8C6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055B5-95DF-4106-A209-1C385F8F4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37D53-C2BB-4CEA-865B-CAB9129E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824F-F16E-45FA-AAA2-BFB9DE2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7B3D-3631-4FDC-B136-0D8ECAF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64AC5-BEB1-4C1D-8786-619BA8C4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15907-2EEF-4522-A42F-306B7C6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EC9B-A3E5-4847-A46F-9DEA0542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C7E1-78CF-4B2A-BADC-1C596381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A9A0-5A48-4A1F-A8B3-48489791A3F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CE0E-95DA-4A2A-BB02-8CB36F1F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D92F-212A-4670-9DEF-7AD12ED9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217D-2E73-4BA4-B7B2-A50D96D2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4B91-EBB4-4B5E-975F-D60886097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MinRank</a:t>
            </a:r>
            <a:r>
              <a:rPr lang="en-US" dirty="0"/>
              <a:t> Problems Arising from Rank-based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0B34-65EF-40EE-82EC-1C38051D5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Ray Perlner</a:t>
            </a:r>
          </a:p>
        </p:txBody>
      </p:sp>
      <p:pic>
        <p:nvPicPr>
          <p:cNvPr id="4" name="Picture 2" descr="Image result for nist logo">
            <a:extLst>
              <a:ext uri="{FF2B5EF4-FFF2-40B4-BE49-F238E27FC236}">
                <a16:creationId xmlns:a16="http://schemas.microsoft.com/office/drawing/2014/main" id="{3F1F0E3B-922B-4166-95B7-A0C14502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4" y="4081268"/>
            <a:ext cx="2562226" cy="11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3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Given: a solution exists (unknown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Guess a subspace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(Hope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our guess is correct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pPr lvl="1"/>
                <a:r>
                  <a:rPr lang="en-US" dirty="0"/>
                  <a:t>Works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/>
                  <a:t>So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Cost of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0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 Improved</a:t>
            </a:r>
            <a:br>
              <a:rPr lang="en-US" dirty="0"/>
            </a:br>
            <a:r>
              <a:rPr lang="en-US" dirty="0"/>
              <a:t>[Aragon, 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Hauteville</a:t>
            </a:r>
            <a:r>
              <a:rPr lang="en-US" dirty="0"/>
              <a:t>, Tillich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Linearly solve for a (high 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Now we can solve for a low 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r>
                  <a:rPr lang="en-US" dirty="0"/>
                  <a:t> using the support attack.</a:t>
                </a:r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r>
                  <a:rPr lang="en-US" dirty="0"/>
                  <a:t>Now the attack finds a solution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Nearly a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speedup.</a:t>
                </a:r>
              </a:p>
              <a:p>
                <a:r>
                  <a:rPr lang="en-US" dirty="0"/>
                  <a:t>New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matrices.</a:t>
                </a:r>
              </a:p>
              <a:p>
                <a:r>
                  <a:rPr lang="en-US" dirty="0"/>
                  <a:t>As with improved support trapping, we can use the large solution space to speed up the attack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Basically equivalent to targeting submatrices with rank 1 or 2 less than 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B8A9-CC7C-45B1-8A67-80F48337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large Solution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402C-48C4-4479-887F-6B226AC95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problem to solving for a (fixed position)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Option 1: Keep problem (nearly) as overdetermined as possible</a:t>
                </a:r>
              </a:p>
              <a:p>
                <a:pPr lvl="1"/>
                <a:r>
                  <a:rPr lang="en-US" dirty="0"/>
                  <a:t>If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codeword, so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support space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we see that there is a rank-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 with 1 in its support</a:t>
                </a:r>
              </a:p>
              <a:p>
                <a:pPr lvl="1"/>
                <a:r>
                  <a:rPr lang="en-US" dirty="0"/>
                  <a:t>We can project out one column (representing the field element 1) and be guaranteed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 Make the target rank as low as possible</a:t>
                </a:r>
              </a:p>
              <a:p>
                <a:pPr lvl="1"/>
                <a:r>
                  <a:rPr lang="en-US" dirty="0"/>
                  <a:t>We can consider smaller submatrices as well</a:t>
                </a:r>
              </a:p>
              <a:p>
                <a:pPr lvl="1"/>
                <a:r>
                  <a:rPr lang="en-US" dirty="0"/>
                  <a:t>If we let our </a:t>
                </a:r>
                <a:r>
                  <a:rPr lang="en-US" dirty="0" err="1"/>
                  <a:t>MinRank</a:t>
                </a:r>
                <a:r>
                  <a:rPr lang="en-US" dirty="0"/>
                  <a:t> problem be minimally determined, we have a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submatrix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among the solutions with probability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402C-48C4-4479-887F-6B226AC95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47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Linear Algebra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2827-B61F-4EE8-A332-441B945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technique for multivariate scheme, Rainbow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subspace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right or left kernel </a:t>
            </a:r>
            <a:r>
              <a:rPr lang="en-US" dirty="0"/>
              <a:t>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guessed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Compare to support trapping: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space containing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row or column space</a:t>
            </a:r>
            <a:r>
              <a:rPr lang="en-US" dirty="0"/>
              <a:t> 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row/column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These appear to be dual descriptions of the same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3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D871-19AA-43E7-B43F-490C6B3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 Minors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Important technique for multivariate scheme, </a:t>
                </a:r>
                <a:r>
                  <a:rPr lang="en-US" dirty="0" err="1"/>
                  <a:t>HFEv</a:t>
                </a:r>
                <a:r>
                  <a:rPr lang="en-US" dirty="0"/>
                  <a:t>- (aka </a:t>
                </a:r>
                <a:r>
                  <a:rPr lang="en-US" dirty="0" err="1"/>
                  <a:t>GeMMS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Solve for linear combination coefficient by solving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system setting minors of target matrix to zero</a:t>
                </a:r>
              </a:p>
              <a:p>
                <a:r>
                  <a:rPr lang="en-US" dirty="0"/>
                  <a:t>For most multivariate instances, can be solved at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by linearization</a:t>
                </a:r>
              </a:p>
              <a:p>
                <a:pPr lvl="1"/>
                <a:r>
                  <a:rPr lang="en-US" dirty="0"/>
                  <a:t>This would give complexity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unlike typical multivariate instances, there aren’t enough minors to linearize over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Complexity probably more like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this is still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support trapping</a:t>
                </a:r>
              </a:p>
              <a:p>
                <a:pPr lvl="1"/>
                <a:r>
                  <a:rPr lang="en-US" dirty="0"/>
                  <a:t>Likely overtakes support trapping between category 3 and 5 parameters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4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Heuristic argument solving degree for minors should be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286" r="-1391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28415-F13D-442B-81F6-2FC40D6BD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minors equations in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If we multiply these equations by all the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and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</a:t>
                </a:r>
              </a:p>
              <a:p>
                <a:r>
                  <a:rPr lang="en-US" dirty="0"/>
                  <a:t>This however does not take trivial syzygies into account, but </a:t>
                </a:r>
                <a:r>
                  <a:rPr lang="en-US" dirty="0" err="1"/>
                  <a:t>asymptotics</a:t>
                </a:r>
                <a:r>
                  <a:rPr lang="en-US" dirty="0"/>
                  <a:t> seem only to get really strange when the </a:t>
                </a:r>
                <a:r>
                  <a:rPr lang="en-US" dirty="0" err="1"/>
                  <a:t>MinRank</a:t>
                </a:r>
                <a:r>
                  <a:rPr lang="en-US" dirty="0"/>
                  <a:t> problem is very close to determined</a:t>
                </a:r>
              </a:p>
              <a:p>
                <a:r>
                  <a:rPr lang="en-US" dirty="0"/>
                  <a:t>The systems we’re interested in typically are overdetermined by a factor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(which is 2 or 3)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28415-F13D-442B-81F6-2FC40D6BD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5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86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3. Kipnis-Shamir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which are related in structure to the minors equations, but sometimes better</a:t>
                </a:r>
              </a:p>
              <a:p>
                <a:r>
                  <a:rPr lang="en-US" dirty="0"/>
                  <a:t>KS often gives results better than minors in practice (analysis is ongoing)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2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692D-64AB-47F4-B437-60F7F0F1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KS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Label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Label last r columns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and remaining submatrix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4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9B6-E1B7-440F-BE8C-405540A7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in GF(2)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1AEF-B84B-4571-9AA9-D6CCD3568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Can produce a linear combination of KS equations by </a:t>
                </a:r>
              </a:p>
              <a:p>
                <a:pPr lvl="1"/>
                <a:r>
                  <a:rPr lang="en-US" dirty="0"/>
                  <a:t>left multiplying KS equations by row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right multiplying them by column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produce a degree fall by multiplying this equation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additional factors from each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term of resulting degree fall equation can be written as tensor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⊗…⊗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terms can be written similarly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1AEF-B84B-4571-9AA9-D6CCD3568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4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111-DDEA-4B92-A9F0-7D72A83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3E58-E72C-4A0A-9DC6-F770F0EB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Rank-Based Cryptography has been considered a subset of Code-Based Cryptography</a:t>
            </a:r>
          </a:p>
          <a:p>
            <a:endParaRPr lang="en-US" dirty="0"/>
          </a:p>
          <a:p>
            <a:r>
              <a:rPr lang="en-US" dirty="0"/>
              <a:t>Arguably, this makes about as much sense as including lattice-based cryptography in Code-Based Cryptography</a:t>
            </a:r>
          </a:p>
          <a:p>
            <a:endParaRPr lang="en-US" dirty="0"/>
          </a:p>
          <a:p>
            <a:r>
              <a:rPr lang="en-US" dirty="0"/>
              <a:t>Code-based and Rank-based and Lattice-based cryptography feature similar constructions but different attacks </a:t>
            </a:r>
          </a:p>
          <a:p>
            <a:endParaRPr lang="en-US" dirty="0"/>
          </a:p>
          <a:p>
            <a:r>
              <a:rPr lang="en-US" dirty="0"/>
              <a:t>Rank based attacks look most like multivariate attacks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4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054-D5AB-4362-8C10-5DD4475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the Jacobian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Treat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independent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KS equations: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are bilinear in variable sets: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 fall equations can be produced by multiplying vector of equations by its </a:t>
                </a:r>
                <a:r>
                  <a:rPr lang="en-US" i="1" dirty="0"/>
                  <a:t>Jacobian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76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3177-16FE-4C04-8A8D-93CE1A66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Jacobian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Jacobian has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  <m:r>
                                                    <a:rPr lang="en-US" i="1" baseline="3000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Kernel elements of Jacobian can be constructed by taking tensor product of </a:t>
                </a:r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Left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Right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/>
              </a:p>
              <a:p>
                <a:r>
                  <a:rPr lang="en-US" dirty="0"/>
                  <a:t>Nonzero part of degree fall equations has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are arbitrary “trace 0” antisymmetric tensors</a:t>
                </a:r>
              </a:p>
              <a:p>
                <a:pPr lvl="1"/>
                <a:r>
                  <a:rPr lang="en-US" dirty="0"/>
                  <a:t>Similar to GF(2) degree falls from before except GF(2) degree falls use symmetric tensors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have extra terms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43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D2C1-CD41-4045-8938-E820F11C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GF(2) degree falls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A9BD-1C1E-41C5-9896-5F5535E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ROLLO and RQC use GF(2)</a:t>
            </a:r>
          </a:p>
          <a:p>
            <a:r>
              <a:rPr lang="en-US" dirty="0"/>
              <a:t>GF(2) has both kinds of degree falls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Symmetry and </a:t>
            </a:r>
            <a:r>
              <a:rPr lang="en-US" dirty="0" err="1"/>
              <a:t>Antisymmetry</a:t>
            </a:r>
            <a:r>
              <a:rPr lang="en-US" dirty="0"/>
              <a:t> are the same in GF(2)</a:t>
            </a:r>
          </a:p>
          <a:p>
            <a:pPr lvl="1"/>
            <a:r>
              <a:rPr lang="en-US" dirty="0"/>
              <a:t>The extra terms in the GF(2)-specific degree falls have fewer degrees of freedom from the first term</a:t>
            </a:r>
          </a:p>
          <a:p>
            <a:pPr lvl="1"/>
            <a:r>
              <a:rPr lang="en-US" dirty="0"/>
              <a:t>So we expect a high dimensional intersection between the two spaces of degree fall equations</a:t>
            </a:r>
          </a:p>
          <a:p>
            <a:r>
              <a:rPr lang="en-US" dirty="0"/>
              <a:t>Attacks in GF(2) are probably somewhat cheaper but have the same </a:t>
            </a:r>
            <a:r>
              <a:rPr lang="en-US" dirty="0" err="1"/>
              <a:t>asymptotics</a:t>
            </a:r>
            <a:r>
              <a:rPr lang="en-US" dirty="0"/>
              <a:t> as other choices of GF(q)</a:t>
            </a:r>
          </a:p>
          <a:p>
            <a:r>
              <a:rPr lang="en-US" dirty="0"/>
              <a:t>Needs more study</a:t>
            </a:r>
          </a:p>
        </p:txBody>
      </p:sp>
    </p:spTree>
    <p:extLst>
      <p:ext uri="{BB962C8B-B14F-4D97-AF65-F5344CB8AC3E}">
        <p14:creationId xmlns:p14="http://schemas.microsoft.com/office/powerpoint/2010/main" val="348377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7C4-1355-46B2-BBB3-C5A9AE5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Rank-Based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21F3-ABDB-46F4-BA21-C64FCC61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(subsequently broken) scheme was proposed by </a:t>
            </a:r>
            <a:r>
              <a:rPr lang="en-US" dirty="0" err="1"/>
              <a:t>Gabidulin</a:t>
            </a:r>
            <a:r>
              <a:rPr lang="en-US" dirty="0"/>
              <a:t> et al. in 1991</a:t>
            </a:r>
          </a:p>
          <a:p>
            <a:pPr lvl="1"/>
            <a:r>
              <a:rPr lang="en-US" dirty="0"/>
              <a:t>Assumes </a:t>
            </a:r>
            <a:r>
              <a:rPr lang="en-US" dirty="0" err="1"/>
              <a:t>Gabidulin</a:t>
            </a:r>
            <a:r>
              <a:rPr lang="en-US" dirty="0"/>
              <a:t> code can be hidden with linear algebra</a:t>
            </a:r>
          </a:p>
          <a:p>
            <a:endParaRPr lang="en-US" dirty="0"/>
          </a:p>
          <a:p>
            <a:r>
              <a:rPr lang="en-US" dirty="0"/>
              <a:t>Modern Rank-Based cryptography starts with LRPC cryptosystem proposed by Gaborit et al. in 2013</a:t>
            </a:r>
          </a:p>
          <a:p>
            <a:pPr lvl="1"/>
            <a:r>
              <a:rPr lang="en-US" dirty="0"/>
              <a:t>Includes ROLLO and RQC from the NIST PQC “competition.” </a:t>
            </a:r>
          </a:p>
          <a:p>
            <a:pPr lvl="1"/>
            <a:r>
              <a:rPr lang="en-US" dirty="0"/>
              <a:t>NTRU-like and Ring-LWE-like schemes using an LRPC decoder (ROLLO)</a:t>
            </a:r>
          </a:p>
          <a:p>
            <a:pPr lvl="1"/>
            <a:r>
              <a:rPr lang="en-US" dirty="0"/>
              <a:t>Ring-LWE-like scheme using a public </a:t>
            </a:r>
            <a:r>
              <a:rPr lang="en-US" dirty="0" err="1"/>
              <a:t>Gabidulin</a:t>
            </a:r>
            <a:r>
              <a:rPr lang="en-US" dirty="0"/>
              <a:t> Code (RQC)</a:t>
            </a:r>
          </a:p>
          <a:p>
            <a:pPr lvl="1"/>
            <a:r>
              <a:rPr lang="en-US" dirty="0"/>
              <a:t>All security assumptions can be seen as variants of Rank Syndrome Decoding (RSD) assumption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Note: q=2 for all parameter sets.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the rank.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becomes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has rank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rank.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baseline="30000" dirty="0"/>
                  <a:t> </a:t>
                </a: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general.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Note: Both “</a:t>
                </a:r>
                <a:r>
                  <a:rPr lang="en-US" altLang="en-US" sz="2000" dirty="0" err="1"/>
                  <a:t>McEliece</a:t>
                </a:r>
                <a:r>
                  <a:rPr lang="en-US" altLang="en-US" sz="2000" dirty="0"/>
                  <a:t>” and </a:t>
                </a:r>
                <a:r>
                  <a:rPr lang="en-US" altLang="en-US" sz="2000" dirty="0" err="1"/>
                  <a:t>Niederreiter</a:t>
                </a:r>
                <a:r>
                  <a:rPr lang="en-US" altLang="en-US" sz="2000" dirty="0"/>
                  <a:t> KEMs for BIKE use Hash(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) as shared secret.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e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ROLLO and RQC all have security proofs assuming the hardness of variants of this problem (and attacks if the problem is not hard)</a:t>
                </a:r>
              </a:p>
              <a:p>
                <a:pPr lvl="1"/>
                <a:r>
                  <a:rPr lang="en-US" dirty="0" err="1"/>
                  <a:t>Blockwise</a:t>
                </a:r>
                <a:r>
                  <a:rPr lang="en-US" dirty="0"/>
                  <a:t> Ideal version (all schemes)</a:t>
                </a:r>
              </a:p>
              <a:p>
                <a:pPr lvl="1"/>
                <a:r>
                  <a:rPr lang="en-US" dirty="0"/>
                  <a:t>Decisional version (all schemes)</a:t>
                </a:r>
              </a:p>
              <a:p>
                <a:pPr lvl="1"/>
                <a:r>
                  <a:rPr lang="en-US" dirty="0"/>
                  <a:t>Homogeneous version (ROLLO-1, ROLLO-2)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6F6-A9D1-4349-BF12-0A10545A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6CC8-23EF-43B2-9FAA-F40AF07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all published research on RSD is by the authors of ROLLO and RQC</a:t>
            </a:r>
          </a:p>
          <a:p>
            <a:pPr lvl="1"/>
            <a:r>
              <a:rPr lang="en-US" dirty="0"/>
              <a:t>Needs more study</a:t>
            </a:r>
          </a:p>
          <a:p>
            <a:r>
              <a:rPr lang="en-US" dirty="0"/>
              <a:t>Parameters are set based on “support trapping” attack</a:t>
            </a:r>
          </a:p>
          <a:p>
            <a:r>
              <a:rPr lang="en-US" dirty="0"/>
              <a:t>Personal opinion</a:t>
            </a:r>
          </a:p>
          <a:p>
            <a:pPr lvl="1"/>
            <a:r>
              <a:rPr lang="en-US" dirty="0"/>
              <a:t>RSD looks very closely related to multivariate cryptanalysis techniques (MINRANK in particular)</a:t>
            </a:r>
          </a:p>
          <a:p>
            <a:pPr lvl="2"/>
            <a:r>
              <a:rPr lang="en-US" dirty="0"/>
              <a:t>Very different parameters, though!</a:t>
            </a:r>
          </a:p>
          <a:p>
            <a:pPr lvl="1"/>
            <a:r>
              <a:rPr lang="en-US" dirty="0"/>
              <a:t>More interaction with the multivariate community could increase confidence that we know the concrete hardness of RSD problem</a:t>
            </a:r>
          </a:p>
          <a:p>
            <a:pPr lvl="1"/>
            <a:r>
              <a:rPr lang="en-US" dirty="0"/>
              <a:t>I’m currently working with Baena-Giraldo, Cabarcas-Jaramillo, Khathuria, Smith-Tone, Verbel-Herrera on research in this direction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D34763-0865-4914-917D-9576ECE78782}"/>
</file>

<file path=customXml/itemProps2.xml><?xml version="1.0" encoding="utf-8"?>
<ds:datastoreItem xmlns:ds="http://schemas.openxmlformats.org/officeDocument/2006/customXml" ds:itemID="{FE20D315-2C6B-43BA-965F-4AB581ED1A5A}"/>
</file>

<file path=customXml/itemProps3.xml><?xml version="1.0" encoding="utf-8"?>
<ds:datastoreItem xmlns:ds="http://schemas.openxmlformats.org/officeDocument/2006/customXml" ds:itemID="{42705299-522D-4AE7-9496-C309D5EDCAD0}"/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2164</Words>
  <Application>Microsoft Office PowerPoint</Application>
  <PresentationFormat>Widescreen</PresentationFormat>
  <Paragraphs>213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MinRank Problems Arising from Rank-based Cryptography</vt:lpstr>
      <vt:lpstr>Rank Based Cryptography</vt:lpstr>
      <vt:lpstr>History of Rank-Based Cryptography</vt:lpstr>
      <vt:lpstr>Rank metric</vt:lpstr>
      <vt:lpstr>Properties of the Rank Metric</vt:lpstr>
      <vt:lpstr>Some Coding Theory</vt:lpstr>
      <vt:lpstr>Example scheme: RQC</vt:lpstr>
      <vt:lpstr>Rank Syndrome Decoding (RSD)</vt:lpstr>
      <vt:lpstr>RSD attacks</vt:lpstr>
      <vt:lpstr>Support Trapping Attack [Gaborit, Ruatta, Schrek 2013]</vt:lpstr>
      <vt:lpstr>Support Trapping Attack Improved [Aragon, Gaborit, Hauteville, Tillich 2018]</vt:lpstr>
      <vt:lpstr>Rank Syndrome Decoding as MinRank</vt:lpstr>
      <vt:lpstr>Using the large Solution space</vt:lpstr>
      <vt:lpstr>Standard Techniques for MinRank: 1. Linear Algebra Search</vt:lpstr>
      <vt:lpstr>Standard Techniques for MinRank: 2. Minors Modeling</vt:lpstr>
      <vt:lpstr>Heuristic argument solving degree for minors should be O ̃(r^2)</vt:lpstr>
      <vt:lpstr>Standard Techniques for MinRank 3. Kipnis-Shamir</vt:lpstr>
      <vt:lpstr>Notation for KS equations</vt:lpstr>
      <vt:lpstr>Degree falls in GF(2)</vt:lpstr>
      <vt:lpstr>Degree falls from the Jacobian</vt:lpstr>
      <vt:lpstr>Degree falls from Jacobian (cont.)</vt:lpstr>
      <vt:lpstr>How much do GF(2) degree falls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MinRank Problems Arising from Rank-based Cryptography</dc:title>
  <dc:creator>Perlner, Ray (Fed)</dc:creator>
  <cp:lastModifiedBy>Perlner, Ray (Fed)</cp:lastModifiedBy>
  <cp:revision>42</cp:revision>
  <dcterms:created xsi:type="dcterms:W3CDTF">2019-06-17T14:51:56Z</dcterms:created>
  <dcterms:modified xsi:type="dcterms:W3CDTF">2019-07-03T18:46:48Z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